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Codec Pro" charset="1" panose="00000500000000000000"/>
      <p:regular r:id="rId18"/>
    </p:embeddedFont>
    <p:embeddedFont>
      <p:font typeface="Open Sans Bold" charset="1" panose="020B0806030504020204"/>
      <p:regular r:id="rId19"/>
    </p:embeddedFont>
    <p:embeddedFont>
      <p:font typeface="Codec Pro Bold" charset="1" panose="000006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FpHuL10A.mp4" Type="http://schemas.openxmlformats.org/officeDocument/2006/relationships/video"/><Relationship Id="rId4" Target="../media/VAGFpHuL10A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FpF9Q3Iw.mp4" Type="http://schemas.openxmlformats.org/officeDocument/2006/relationships/video"/><Relationship Id="rId4" Target="../media/VAGFpF9Q3Iw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5650" y="2813374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7561" y="1220254"/>
            <a:ext cx="6225249" cy="8631195"/>
          </a:xfrm>
          <a:custGeom>
            <a:avLst/>
            <a:gdLst/>
            <a:ahLst/>
            <a:cxnLst/>
            <a:rect r="r" b="b" t="t" l="l"/>
            <a:pathLst>
              <a:path h="8631195" w="6225249">
                <a:moveTo>
                  <a:pt x="0" y="0"/>
                </a:moveTo>
                <a:lnTo>
                  <a:pt x="6225249" y="0"/>
                </a:lnTo>
                <a:lnTo>
                  <a:pt x="6225249" y="8631195"/>
                </a:lnTo>
                <a:lnTo>
                  <a:pt x="0" y="8631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03027" y="1114947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76781" y="8270695"/>
            <a:ext cx="7003100" cy="86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7"/>
              </a:lnSpc>
              <a:spcBef>
                <a:spcPct val="0"/>
              </a:spcBef>
            </a:pPr>
            <a:r>
              <a:rPr lang="en-US" sz="5048">
                <a:solidFill>
                  <a:srgbClr val="09B6D5"/>
                </a:solidFill>
                <a:latin typeface="League Spartan"/>
              </a:rPr>
              <a:t>Made by: </a:t>
            </a:r>
            <a:r>
              <a:rPr lang="en-US" sz="5048">
                <a:solidFill>
                  <a:srgbClr val="00204B"/>
                </a:solidFill>
                <a:latin typeface="League Spartan"/>
              </a:rPr>
              <a:t>The Eagles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526335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64837" y="3735064"/>
            <a:ext cx="12679507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</a:rPr>
              <a:t>Future Improvement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21155" y="5159088"/>
            <a:ext cx="10191935" cy="1297155"/>
          </a:xfrm>
          <a:custGeom>
            <a:avLst/>
            <a:gdLst/>
            <a:ahLst/>
            <a:cxnLst/>
            <a:rect r="r" b="b" t="t" l="l"/>
            <a:pathLst>
              <a:path h="1297155" w="10191935">
                <a:moveTo>
                  <a:pt x="0" y="0"/>
                </a:moveTo>
                <a:lnTo>
                  <a:pt x="10191934" y="0"/>
                </a:lnTo>
                <a:lnTo>
                  <a:pt x="10191934" y="1297156"/>
                </a:lnTo>
                <a:lnTo>
                  <a:pt x="0" y="129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9367" y="4019125"/>
            <a:ext cx="8969266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50931" y="5441472"/>
            <a:ext cx="7986138" cy="75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5076">
                <a:solidFill>
                  <a:srgbClr val="FFFFFF"/>
                </a:solidFill>
                <a:latin typeface="Codec Pro"/>
              </a:rPr>
              <a:t>Get in Touch With Us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566591">
            <a:off x="-4514499" y="-4209292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4" y="0"/>
                </a:lnTo>
                <a:lnTo>
                  <a:pt x="11421234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566591">
            <a:off x="13940682" y="1032386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3" y="0"/>
                </a:lnTo>
                <a:lnTo>
                  <a:pt x="11421233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51839" y="7872424"/>
            <a:ext cx="605835" cy="605835"/>
          </a:xfrm>
          <a:custGeom>
            <a:avLst/>
            <a:gdLst/>
            <a:ahLst/>
            <a:cxnLst/>
            <a:rect r="r" b="b" t="t" l="l"/>
            <a:pathLst>
              <a:path h="605835" w="605835">
                <a:moveTo>
                  <a:pt x="0" y="0"/>
                </a:moveTo>
                <a:lnTo>
                  <a:pt x="605836" y="0"/>
                </a:lnTo>
                <a:lnTo>
                  <a:pt x="605836" y="605835"/>
                </a:lnTo>
                <a:lnTo>
                  <a:pt x="0" y="605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52082" y="7997628"/>
            <a:ext cx="4355456" cy="32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2005">
                <a:solidFill>
                  <a:srgbClr val="02233D"/>
                </a:solidFill>
                <a:latin typeface="Codec Pro"/>
              </a:rPr>
              <a:t>Younes Benlaanaya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4919" y="8004171"/>
            <a:ext cx="4044406" cy="32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2005">
                <a:solidFill>
                  <a:srgbClr val="02233D"/>
                </a:solidFill>
                <a:latin typeface="Codec Pro"/>
              </a:rPr>
              <a:t>Abdeljalil EL majoddi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91050" y="8004171"/>
            <a:ext cx="4355456" cy="32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2005">
                <a:solidFill>
                  <a:srgbClr val="02233D"/>
                </a:solidFill>
                <a:latin typeface="Codec Pro"/>
              </a:rPr>
              <a:t>Ayoub Barka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105336" y="7872424"/>
            <a:ext cx="605835" cy="605835"/>
          </a:xfrm>
          <a:custGeom>
            <a:avLst/>
            <a:gdLst/>
            <a:ahLst/>
            <a:cxnLst/>
            <a:rect r="r" b="b" t="t" l="l"/>
            <a:pathLst>
              <a:path h="605835" w="605835">
                <a:moveTo>
                  <a:pt x="0" y="0"/>
                </a:moveTo>
                <a:lnTo>
                  <a:pt x="605835" y="0"/>
                </a:lnTo>
                <a:lnTo>
                  <a:pt x="605835" y="605835"/>
                </a:lnTo>
                <a:lnTo>
                  <a:pt x="0" y="605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46184" y="7872424"/>
            <a:ext cx="605835" cy="605835"/>
          </a:xfrm>
          <a:custGeom>
            <a:avLst/>
            <a:gdLst/>
            <a:ahLst/>
            <a:cxnLst/>
            <a:rect r="r" b="b" t="t" l="l"/>
            <a:pathLst>
              <a:path h="605835" w="605835">
                <a:moveTo>
                  <a:pt x="0" y="0"/>
                </a:moveTo>
                <a:lnTo>
                  <a:pt x="605835" y="0"/>
                </a:lnTo>
                <a:lnTo>
                  <a:pt x="605835" y="605835"/>
                </a:lnTo>
                <a:lnTo>
                  <a:pt x="0" y="605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95557" y="-392352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11071703" y="0"/>
                </a:moveTo>
                <a:lnTo>
                  <a:pt x="0" y="0"/>
                </a:lnTo>
                <a:lnTo>
                  <a:pt x="0" y="11071704"/>
                </a:lnTo>
                <a:lnTo>
                  <a:pt x="11071703" y="11071704"/>
                </a:lnTo>
                <a:lnTo>
                  <a:pt x="11071703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2025" y="1806430"/>
            <a:ext cx="5302846" cy="6954850"/>
            <a:chOff x="0" y="0"/>
            <a:chExt cx="821550" cy="10774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1550" cy="1077488"/>
            </a:xfrm>
            <a:custGeom>
              <a:avLst/>
              <a:gdLst/>
              <a:ahLst/>
              <a:cxnLst/>
              <a:rect r="r" b="b" t="t" l="l"/>
              <a:pathLst>
                <a:path h="1077488" w="821550">
                  <a:moveTo>
                    <a:pt x="59858" y="0"/>
                  </a:moveTo>
                  <a:lnTo>
                    <a:pt x="761691" y="0"/>
                  </a:lnTo>
                  <a:cubicBezTo>
                    <a:pt x="777567" y="0"/>
                    <a:pt x="792792" y="6306"/>
                    <a:pt x="804017" y="17532"/>
                  </a:cubicBezTo>
                  <a:cubicBezTo>
                    <a:pt x="815243" y="28758"/>
                    <a:pt x="821550" y="43983"/>
                    <a:pt x="821550" y="59858"/>
                  </a:cubicBezTo>
                  <a:lnTo>
                    <a:pt x="821550" y="1017630"/>
                  </a:lnTo>
                  <a:cubicBezTo>
                    <a:pt x="821550" y="1033505"/>
                    <a:pt x="815243" y="1048731"/>
                    <a:pt x="804017" y="1059956"/>
                  </a:cubicBezTo>
                  <a:cubicBezTo>
                    <a:pt x="792792" y="1071182"/>
                    <a:pt x="777567" y="1077488"/>
                    <a:pt x="761691" y="1077488"/>
                  </a:cubicBezTo>
                  <a:lnTo>
                    <a:pt x="59858" y="1077488"/>
                  </a:lnTo>
                  <a:cubicBezTo>
                    <a:pt x="43983" y="1077488"/>
                    <a:pt x="28758" y="1071182"/>
                    <a:pt x="17532" y="1059956"/>
                  </a:cubicBezTo>
                  <a:cubicBezTo>
                    <a:pt x="6306" y="1048731"/>
                    <a:pt x="0" y="1033505"/>
                    <a:pt x="0" y="1017630"/>
                  </a:cubicBezTo>
                  <a:lnTo>
                    <a:pt x="0" y="59858"/>
                  </a:lnTo>
                  <a:cubicBezTo>
                    <a:pt x="0" y="43983"/>
                    <a:pt x="6306" y="28758"/>
                    <a:pt x="17532" y="17532"/>
                  </a:cubicBezTo>
                  <a:cubicBezTo>
                    <a:pt x="28758" y="6306"/>
                    <a:pt x="43983" y="0"/>
                    <a:pt x="59858" y="0"/>
                  </a:cubicBezTo>
                  <a:close/>
                </a:path>
              </a:pathLst>
            </a:custGeom>
            <a:blipFill>
              <a:blip r:embed="rId4"/>
              <a:stretch>
                <a:fillRect l="-15576" t="0" r="-1557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399780" y="2586150"/>
            <a:ext cx="9619354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</a:rPr>
              <a:t>Seed 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9780" y="4247082"/>
            <a:ext cx="8418501" cy="344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779" indent="-303390" lvl="1">
              <a:lnSpc>
                <a:spcPts val="3934"/>
              </a:lnSpc>
              <a:buFont typeface="Arial"/>
              <a:buChar char="•"/>
            </a:pPr>
            <a:r>
              <a:rPr lang="en-US" sz="2810">
                <a:solidFill>
                  <a:srgbClr val="00204B"/>
                </a:solidFill>
                <a:latin typeface="Codec Pro"/>
              </a:rPr>
              <a:t>Hassan, a Moroccan man, constantly hears about how AI is revolutionizing the future. </a:t>
            </a:r>
          </a:p>
          <a:p>
            <a:pPr algn="l">
              <a:lnSpc>
                <a:spcPts val="3934"/>
              </a:lnSpc>
            </a:pPr>
          </a:p>
          <a:p>
            <a:pPr algn="l" marL="606779" indent="-303390" lvl="1">
              <a:lnSpc>
                <a:spcPts val="3934"/>
              </a:lnSpc>
              <a:buFont typeface="Arial"/>
              <a:buChar char="•"/>
            </a:pPr>
            <a:r>
              <a:rPr lang="en-US" sz="2810">
                <a:solidFill>
                  <a:srgbClr val="00204B"/>
                </a:solidFill>
                <a:latin typeface="Codec Pro"/>
              </a:rPr>
              <a:t>He’s eager to try these technologies.</a:t>
            </a:r>
          </a:p>
          <a:p>
            <a:pPr algn="l">
              <a:lnSpc>
                <a:spcPts val="3934"/>
              </a:lnSpc>
            </a:pPr>
          </a:p>
          <a:p>
            <a:pPr algn="l" marL="606779" indent="-303390" lvl="1">
              <a:lnSpc>
                <a:spcPts val="3934"/>
              </a:lnSpc>
              <a:buFont typeface="Arial"/>
              <a:buChar char="•"/>
            </a:pPr>
            <a:r>
              <a:rPr lang="en-US" sz="2810">
                <a:solidFill>
                  <a:srgbClr val="00204B"/>
                </a:solidFill>
                <a:latin typeface="Codec Pro"/>
              </a:rPr>
              <a:t>He only speaks Darija</a:t>
            </a:r>
          </a:p>
          <a:p>
            <a:pPr algn="l">
              <a:lnSpc>
                <a:spcPts val="33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3637827"/>
            <a:ext cx="13708378" cy="4609442"/>
          </a:xfrm>
          <a:custGeom>
            <a:avLst/>
            <a:gdLst/>
            <a:ahLst/>
            <a:cxnLst/>
            <a:rect r="r" b="b" t="t" l="l"/>
            <a:pathLst>
              <a:path h="4609442" w="13708378">
                <a:moveTo>
                  <a:pt x="0" y="0"/>
                </a:moveTo>
                <a:lnTo>
                  <a:pt x="13708378" y="0"/>
                </a:lnTo>
                <a:lnTo>
                  <a:pt x="13708378" y="4609442"/>
                </a:lnTo>
                <a:lnTo>
                  <a:pt x="0" y="460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49046" y="2273275"/>
            <a:ext cx="8233641" cy="8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3"/>
              </a:lnSpc>
            </a:pPr>
            <a:r>
              <a:rPr lang="en-US" sz="6238">
                <a:solidFill>
                  <a:srgbClr val="02233D"/>
                </a:solidFill>
                <a:latin typeface="League Spartan"/>
              </a:rPr>
              <a:t>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0864" y="612433"/>
            <a:ext cx="15908436" cy="9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7638">
                <a:solidFill>
                  <a:srgbClr val="02233D"/>
                </a:solidFill>
                <a:latin typeface="League Spartan"/>
              </a:rPr>
              <a:t> Use Case: </a:t>
            </a:r>
            <a:r>
              <a:rPr lang="en-US" sz="7638">
                <a:solidFill>
                  <a:srgbClr val="09B6D5"/>
                </a:solidFill>
                <a:latin typeface="League Spartan"/>
              </a:rPr>
              <a:t>CHRE7LIA_AI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7140" t="9831" r="9838" b="0"/>
          <a:stretch>
            <a:fillRect/>
          </a:stretch>
        </p:blipFill>
        <p:spPr>
          <a:xfrm flipH="false" flipV="false" rot="0">
            <a:off x="4090550" y="2613520"/>
            <a:ext cx="9788824" cy="66447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9782" y="1031587"/>
            <a:ext cx="15908436" cy="9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7638">
                <a:solidFill>
                  <a:srgbClr val="02233D"/>
                </a:solidFill>
                <a:latin typeface="League Spartan"/>
              </a:rPr>
              <a:t>Use Case: CHRE7LIA_AI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2206" t="9018" r="11938" b="8504"/>
          <a:stretch>
            <a:fillRect/>
          </a:stretch>
        </p:blipFill>
        <p:spPr>
          <a:xfrm flipH="false" flipV="false" rot="0">
            <a:off x="4149940" y="2969296"/>
            <a:ext cx="9988121" cy="678757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98897" y="2137493"/>
            <a:ext cx="13514307" cy="46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538">
                <a:solidFill>
                  <a:srgbClr val="02233D"/>
                </a:solidFill>
                <a:latin typeface="League Spartan"/>
              </a:rPr>
              <a:t> Demo of generating an image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9782" y="925562"/>
            <a:ext cx="15908436" cy="9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sz="7638">
                <a:solidFill>
                  <a:srgbClr val="02233D"/>
                </a:solidFill>
                <a:latin typeface="League Spartan"/>
              </a:rPr>
              <a:t>And More !!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9356" y="2324525"/>
            <a:ext cx="6849288" cy="7359879"/>
          </a:xfrm>
          <a:custGeom>
            <a:avLst/>
            <a:gdLst/>
            <a:ahLst/>
            <a:cxnLst/>
            <a:rect r="r" b="b" t="t" l="l"/>
            <a:pathLst>
              <a:path h="7359879" w="6849288">
                <a:moveTo>
                  <a:pt x="0" y="0"/>
                </a:moveTo>
                <a:lnTo>
                  <a:pt x="6849288" y="0"/>
                </a:lnTo>
                <a:lnTo>
                  <a:pt x="6849288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74465">
            <a:off x="8136199" y="3925545"/>
            <a:ext cx="1108948" cy="882842"/>
            <a:chOff x="0" y="0"/>
            <a:chExt cx="812800" cy="6470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47077"/>
            </a:xfrm>
            <a:custGeom>
              <a:avLst/>
              <a:gdLst/>
              <a:ahLst/>
              <a:cxnLst/>
              <a:rect r="r" b="b" t="t" l="l"/>
              <a:pathLst>
                <a:path h="647077" w="812800">
                  <a:moveTo>
                    <a:pt x="0" y="32353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443877"/>
                  </a:lnTo>
                  <a:lnTo>
                    <a:pt x="406400" y="443877"/>
                  </a:lnTo>
                  <a:lnTo>
                    <a:pt x="406400" y="647077"/>
                  </a:lnTo>
                  <a:lnTo>
                    <a:pt x="0" y="323538"/>
                  </a:lnTo>
                  <a:close/>
                </a:path>
              </a:pathLst>
            </a:custGeom>
            <a:solidFill>
              <a:srgbClr val="09B6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184150"/>
              <a:ext cx="711200" cy="25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68644" y="2324525"/>
            <a:ext cx="3075816" cy="7359879"/>
          </a:xfrm>
          <a:custGeom>
            <a:avLst/>
            <a:gdLst/>
            <a:ahLst/>
            <a:cxnLst/>
            <a:rect r="r" b="b" t="t" l="l"/>
            <a:pathLst>
              <a:path h="7359879" w="3075816">
                <a:moveTo>
                  <a:pt x="0" y="0"/>
                </a:moveTo>
                <a:lnTo>
                  <a:pt x="3075816" y="0"/>
                </a:lnTo>
                <a:lnTo>
                  <a:pt x="3075816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1903" y="398559"/>
            <a:ext cx="11726833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</a:rPr>
              <a:t>Global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37346" y="3236981"/>
            <a:ext cx="909489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2233D"/>
                </a:solidFill>
                <a:latin typeface="Open Sans Bold"/>
              </a:rPr>
              <a:t>Broker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526335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01885" y="3507971"/>
            <a:ext cx="13084230" cy="3271058"/>
          </a:xfrm>
          <a:custGeom>
            <a:avLst/>
            <a:gdLst/>
            <a:ahLst/>
            <a:cxnLst/>
            <a:rect r="r" b="b" t="t" l="l"/>
            <a:pathLst>
              <a:path h="3271058" w="13084230">
                <a:moveTo>
                  <a:pt x="0" y="0"/>
                </a:moveTo>
                <a:lnTo>
                  <a:pt x="13084230" y="0"/>
                </a:lnTo>
                <a:lnTo>
                  <a:pt x="13084230" y="3271058"/>
                </a:lnTo>
                <a:lnTo>
                  <a:pt x="0" y="3271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4937" y="1684657"/>
            <a:ext cx="8233641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</a:rPr>
              <a:t>Business Idea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526335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29092" y="2450133"/>
            <a:ext cx="8411476" cy="6899736"/>
          </a:xfrm>
          <a:custGeom>
            <a:avLst/>
            <a:gdLst/>
            <a:ahLst/>
            <a:cxnLst/>
            <a:rect r="r" b="b" t="t" l="l"/>
            <a:pathLst>
              <a:path h="6899736" w="8411476">
                <a:moveTo>
                  <a:pt x="0" y="0"/>
                </a:moveTo>
                <a:lnTo>
                  <a:pt x="8411476" y="0"/>
                </a:lnTo>
                <a:lnTo>
                  <a:pt x="8411476" y="6899736"/>
                </a:lnTo>
                <a:lnTo>
                  <a:pt x="0" y="6899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76433" y="1200150"/>
            <a:ext cx="10964134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</a:rPr>
              <a:t>Business Idea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76637"/>
            <a:ext cx="18562911" cy="3265042"/>
            <a:chOff x="0" y="0"/>
            <a:chExt cx="2875881" cy="505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5881" cy="505840"/>
            </a:xfrm>
            <a:custGeom>
              <a:avLst/>
              <a:gdLst/>
              <a:ahLst/>
              <a:cxnLst/>
              <a:rect r="r" b="b" t="t" l="l"/>
              <a:pathLst>
                <a:path h="505840" w="2875881">
                  <a:moveTo>
                    <a:pt x="17100" y="0"/>
                  </a:moveTo>
                  <a:lnTo>
                    <a:pt x="2858781" y="0"/>
                  </a:lnTo>
                  <a:cubicBezTo>
                    <a:pt x="2863316" y="0"/>
                    <a:pt x="2867665" y="1802"/>
                    <a:pt x="2870872" y="5008"/>
                  </a:cubicBezTo>
                  <a:cubicBezTo>
                    <a:pt x="2874079" y="8215"/>
                    <a:pt x="2875881" y="12565"/>
                    <a:pt x="2875881" y="17100"/>
                  </a:cubicBezTo>
                  <a:lnTo>
                    <a:pt x="2875881" y="488741"/>
                  </a:lnTo>
                  <a:cubicBezTo>
                    <a:pt x="2875881" y="493276"/>
                    <a:pt x="2874079" y="497625"/>
                    <a:pt x="2870872" y="500832"/>
                  </a:cubicBezTo>
                  <a:cubicBezTo>
                    <a:pt x="2867665" y="504039"/>
                    <a:pt x="2863316" y="505840"/>
                    <a:pt x="2858781" y="505840"/>
                  </a:cubicBezTo>
                  <a:lnTo>
                    <a:pt x="17100" y="505840"/>
                  </a:lnTo>
                  <a:cubicBezTo>
                    <a:pt x="12565" y="505840"/>
                    <a:pt x="8215" y="504039"/>
                    <a:pt x="5008" y="500832"/>
                  </a:cubicBezTo>
                  <a:cubicBezTo>
                    <a:pt x="1802" y="497625"/>
                    <a:pt x="0" y="493276"/>
                    <a:pt x="0" y="488741"/>
                  </a:cubicBezTo>
                  <a:lnTo>
                    <a:pt x="0" y="17100"/>
                  </a:lnTo>
                  <a:cubicBezTo>
                    <a:pt x="0" y="12565"/>
                    <a:pt x="1802" y="8215"/>
                    <a:pt x="5008" y="5008"/>
                  </a:cubicBezTo>
                  <a:cubicBezTo>
                    <a:pt x="8215" y="1802"/>
                    <a:pt x="12565" y="0"/>
                    <a:pt x="171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5230" r="-32359" b="-29644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59609" y="6488823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938474" y="6842993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9" y="0"/>
                </a:moveTo>
                <a:lnTo>
                  <a:pt x="0" y="0"/>
                </a:lnTo>
                <a:lnTo>
                  <a:pt x="0" y="4114800"/>
                </a:lnTo>
                <a:lnTo>
                  <a:pt x="6775869" y="4114800"/>
                </a:lnTo>
                <a:lnTo>
                  <a:pt x="67758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576858" y="3634778"/>
          <a:ext cx="11409196" cy="4657725"/>
        </p:xfrm>
        <a:graphic>
          <a:graphicData uri="http://schemas.openxmlformats.org/drawingml/2006/table">
            <a:tbl>
              <a:tblPr/>
              <a:tblGrid>
                <a:gridCol w="5704598"/>
                <a:gridCol w="5704598"/>
              </a:tblGrid>
              <a:tr h="9315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 Bold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 Bold"/>
                        </a:rPr>
                        <a:t>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</a:tr>
              <a:tr h="9315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"/>
                        </a:rPr>
                        <a:t>Target Market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"/>
                        </a:rPr>
                        <a:t>SMEs, large corporations, startups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15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"/>
                        </a:rPr>
                        <a:t>Revenue Streams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"/>
                        </a:rPr>
                        <a:t>Subscription fees, usage-based pricing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15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"/>
                        </a:rPr>
                        <a:t>Channels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"/>
                        </a:rPr>
                        <a:t>Direct sales, online marketing, partnerships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15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"/>
                        </a:rPr>
                        <a:t>Unique Selling Point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7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Codec Pro"/>
                        </a:rPr>
                        <a:t>Localized AI solution with Darija 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31543" y="927334"/>
            <a:ext cx="8909713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FFFFFF"/>
                </a:solidFill>
                <a:latin typeface="League Spartan"/>
              </a:rPr>
              <a:t>Business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DAGFk5KBerU</dc:identifier>
  <dcterms:modified xsi:type="dcterms:W3CDTF">2011-08-01T06:04:30Z</dcterms:modified>
  <cp:revision>1</cp:revision>
  <dc:title>Problem Statement</dc:title>
</cp:coreProperties>
</file>